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06.09.2021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3065512"/>
          </a:xfrm>
        </p:spPr>
        <p:txBody>
          <a:bodyPr>
            <a:normAutofit fontScale="90000"/>
          </a:bodyPr>
          <a:lstStyle/>
          <a:p>
            <a:pPr algn="ctr"/>
            <a:r>
              <a:rPr lang="kk-KZ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2-тақырып.  </a:t>
            </a:r>
            <a:br>
              <a:rPr lang="kk-KZ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Бухгалтерлік есептің 	концепциялары 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kk-KZ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Қазақстан Республикасының бухгалтерлік есеп стандарттарында бухгалтерлік есептің мына төмендегідей принципі анықталған:</a:t>
            </a:r>
            <a:endParaRPr lang="ru-RU" sz="2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есептеу;</a:t>
            </a:r>
            <a:endParaRPr lang="ru-RU" sz="2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үздіксіз /ұдайы/;</a:t>
            </a:r>
            <a:endParaRPr lang="ru-RU" sz="2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түсініктілік;</a:t>
            </a:r>
            <a:endParaRPr lang="ru-RU" sz="2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мәнділік;</a:t>
            </a:r>
            <a:endParaRPr lang="ru-RU" sz="2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маңыздылық;</a:t>
            </a:r>
            <a:endParaRPr lang="ru-RU" sz="2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сенімділік;</a:t>
            </a:r>
            <a:endParaRPr lang="ru-RU" sz="2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әділетті әрі тура көрсету;</a:t>
            </a:r>
            <a:endParaRPr lang="ru-RU" sz="2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бейтараптық;</a:t>
            </a:r>
            <a:endParaRPr lang="ru-RU" sz="2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сақтық:</a:t>
            </a:r>
            <a:endParaRPr lang="ru-RU" sz="2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толықтық;</a:t>
            </a:r>
            <a:endParaRPr lang="ru-RU" sz="2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салыстырмалық;</a:t>
            </a:r>
            <a:endParaRPr lang="ru-RU" sz="2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дәйектілік.</a:t>
            </a:r>
            <a:endParaRPr lang="ru-RU" sz="2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/>
              <a:t> </a:t>
            </a:r>
            <a:r>
              <a:rPr lang="kk-KZ" i="1" dirty="0" smtClean="0"/>
              <a:t>Түсініктілік принципі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Бухгалтерлік есептің ақпараттық мәліметтері оны пайдаланушыларға шешім қабылдауы барысында түсінікті болу. 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i="1" dirty="0" smtClean="0"/>
              <a:t>Маңыздылық принципі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kk-KZ" dirty="0" smtClean="0"/>
              <a:t>Бухгалтерлік  ақпараттық мәліметтердің, қаржылық есептің сыртқы пайдаланушыларға олардың шешім қабылдауы үшін қажет. </a:t>
            </a:r>
            <a:endParaRPr lang="ru-RU" dirty="0" smtClean="0"/>
          </a:p>
          <a:p>
            <a:r>
              <a:rPr lang="kk-KZ" dirty="0" smtClean="0"/>
              <a:t>Бухгалтерлік  ақпараттық мәліметтердің маңыздылық деңгейін өлшеу үшін үш түрлі сапалық аспектілер қолданылады.</a:t>
            </a:r>
            <a:endParaRPr lang="ru-RU" dirty="0" smtClean="0"/>
          </a:p>
          <a:p>
            <a:pPr lvl="0"/>
            <a:r>
              <a:rPr lang="kk-KZ" b="1" i="1" dirty="0" smtClean="0">
                <a:solidFill>
                  <a:srgbClr val="FFC000"/>
                </a:solidFill>
              </a:rPr>
              <a:t>Уақтылы.</a:t>
            </a:r>
            <a:r>
              <a:rPr lang="kk-KZ" dirty="0" smtClean="0"/>
              <a:t> Бухгалтерлік  ақпараттық мәліметтер өз пайдаланушыларына керекті уақытында жеткізіліп отыруы қажет. </a:t>
            </a:r>
            <a:endParaRPr lang="ru-RU" dirty="0" smtClean="0"/>
          </a:p>
          <a:p>
            <a:pPr lvl="0"/>
            <a:r>
              <a:rPr lang="kk-KZ" b="1" i="1" dirty="0" smtClean="0">
                <a:solidFill>
                  <a:srgbClr val="FFC000"/>
                </a:solidFill>
              </a:rPr>
              <a:t>Болжамның құндылығы</a:t>
            </a:r>
            <a:r>
              <a:rPr lang="kk-KZ" dirty="0" smtClean="0"/>
              <a:t>. Өткен немесе қазіргі </a:t>
            </a:r>
            <a:r>
              <a:rPr lang="kk-KZ" dirty="0" smtClean="0"/>
              <a:t>кездегі </a:t>
            </a:r>
            <a:r>
              <a:rPr lang="kk-KZ" dirty="0" smtClean="0"/>
              <a:t>жасалынған болжаулардың нәтижесінде алынған бухгалтерлік  ақпараттық мәліметтер пайдаланушыларға тиімді болуы қажет.</a:t>
            </a:r>
            <a:endParaRPr lang="ru-RU" dirty="0" smtClean="0"/>
          </a:p>
          <a:p>
            <a:pPr lvl="0"/>
            <a:r>
              <a:rPr lang="kk-KZ" b="1" i="1" dirty="0" smtClean="0">
                <a:solidFill>
                  <a:srgbClr val="FFC000"/>
                </a:solidFill>
              </a:rPr>
              <a:t>Кері байланыс</a:t>
            </a:r>
            <a:r>
              <a:rPr lang="kk-KZ" dirty="0" smtClean="0"/>
              <a:t>. Өткен уақытта жасалынған болжамдар немесе оларға енгізілген өзгерістер пайдаланушыларға тиімді, оң әсер етуі қажет.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</p:spPr>
        <p:txBody>
          <a:bodyPr>
            <a:normAutofit fontScale="85000" lnSpcReduction="20000"/>
          </a:bodyPr>
          <a:lstStyle/>
          <a:p>
            <a:r>
              <a:rPr lang="kk-KZ" b="1" i="1" dirty="0" smtClean="0">
                <a:solidFill>
                  <a:srgbClr val="FFC000"/>
                </a:solidFill>
              </a:rPr>
              <a:t>Сенімділік принципі</a:t>
            </a:r>
            <a:endParaRPr lang="ru-RU" b="1" dirty="0" smtClean="0">
              <a:solidFill>
                <a:srgbClr val="FFC000"/>
              </a:solidFill>
            </a:endParaRPr>
          </a:p>
          <a:p>
            <a:r>
              <a:rPr lang="kk-KZ" dirty="0" smtClean="0"/>
              <a:t>Пайдаланушылар алынған қаржылық ақпарат жөнінде еш қате жоқтығына сенімді болулары керек.</a:t>
            </a:r>
            <a:endParaRPr lang="ru-RU" dirty="0" smtClean="0"/>
          </a:p>
          <a:p>
            <a:r>
              <a:rPr lang="kk-KZ" b="1" i="1" dirty="0" smtClean="0">
                <a:solidFill>
                  <a:srgbClr val="FFC000"/>
                </a:solidFill>
              </a:rPr>
              <a:t>Салыстырмалық  принципі</a:t>
            </a:r>
            <a:endParaRPr lang="ru-RU" b="1" dirty="0" smtClean="0">
              <a:solidFill>
                <a:srgbClr val="FFC000"/>
              </a:solidFill>
            </a:endParaRPr>
          </a:p>
          <a:p>
            <a:r>
              <a:rPr lang="kk-KZ" dirty="0" smtClean="0"/>
              <a:t>Қаржылық ақпарат пайдалы әрі мазмұнды болу үшін, ол бір есеп беру нәтижесі мен келесі есеп беру  кезеңі салыстырмалы болуы керек.</a:t>
            </a:r>
            <a:endParaRPr lang="ru-RU" dirty="0" smtClean="0"/>
          </a:p>
          <a:p>
            <a:r>
              <a:rPr lang="kk-KZ" b="1" i="1" dirty="0" smtClean="0">
                <a:solidFill>
                  <a:srgbClr val="FFC000"/>
                </a:solidFill>
              </a:rPr>
              <a:t>Сақтық принципі</a:t>
            </a:r>
            <a:endParaRPr lang="ru-RU" b="1" dirty="0" smtClean="0">
              <a:solidFill>
                <a:srgbClr val="FFC000"/>
              </a:solidFill>
            </a:endParaRPr>
          </a:p>
          <a:p>
            <a:r>
              <a:rPr lang="kk-KZ" dirty="0" smtClean="0"/>
              <a:t>Шешім қабылдар кезде активтер мен  табыстарды, міндеттемелер мен шығыстарды бағалағанда артық немесе кем бағалаудан сақ болу керек.</a:t>
            </a:r>
            <a:endParaRPr lang="ru-RU" dirty="0" smtClean="0"/>
          </a:p>
          <a:p>
            <a:r>
              <a:rPr lang="kk-KZ" b="1" i="1" dirty="0" smtClean="0">
                <a:solidFill>
                  <a:srgbClr val="FFC000"/>
                </a:solidFill>
              </a:rPr>
              <a:t>Есептеу принципі</a:t>
            </a:r>
            <a:endParaRPr lang="ru-RU" b="1" dirty="0" smtClean="0">
              <a:solidFill>
                <a:srgbClr val="FFC000"/>
              </a:solidFill>
            </a:endParaRPr>
          </a:p>
          <a:p>
            <a:r>
              <a:rPr lang="kk-KZ" dirty="0" smtClean="0"/>
              <a:t> Кәсіпорындағы кез келген операциялар /кірістер, шығыстар/ есептеліп отырылуы қажет.</a:t>
            </a:r>
            <a:endParaRPr lang="ru-RU" dirty="0" smtClean="0"/>
          </a:p>
          <a:p>
            <a:r>
              <a:rPr lang="kk-KZ" b="1" i="1" dirty="0" smtClean="0">
                <a:solidFill>
                  <a:srgbClr val="FFC000"/>
                </a:solidFill>
              </a:rPr>
              <a:t>Үздіксіз принципі</a:t>
            </a:r>
            <a:endParaRPr lang="ru-RU" b="1" dirty="0" smtClean="0">
              <a:solidFill>
                <a:srgbClr val="FFC000"/>
              </a:solidFill>
            </a:endParaRPr>
          </a:p>
          <a:p>
            <a:r>
              <a:rPr lang="kk-KZ" dirty="0" smtClean="0"/>
              <a:t> Ұйымның қызметі үздіксіз жалғаса береді деп болжам жасалынады.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775920"/>
          </a:xfrm>
        </p:spPr>
        <p:txBody>
          <a:bodyPr>
            <a:normAutofit fontScale="77500" lnSpcReduction="20000"/>
          </a:bodyPr>
          <a:lstStyle/>
          <a:p>
            <a:r>
              <a:rPr lang="kk-KZ" b="1" i="1" dirty="0" smtClean="0">
                <a:solidFill>
                  <a:srgbClr val="FFC000"/>
                </a:solidFill>
              </a:rPr>
              <a:t>Мәнділік принципі</a:t>
            </a:r>
            <a:endParaRPr lang="ru-RU" b="1" dirty="0" smtClean="0">
              <a:solidFill>
                <a:srgbClr val="FFC000"/>
              </a:solidFill>
            </a:endParaRPr>
          </a:p>
          <a:p>
            <a:r>
              <a:rPr lang="kk-KZ" dirty="0" smtClean="0"/>
              <a:t> Қаржылық ақпарат, оны пайдаланушылар шешім қабылдау барысында олардың қажеттерін қанағаттандыру үшін ол мәнді болып, операциялық, қаржылық және шаруашылық қызмет оқиғаларына баға беруге көмегі тиетіндей болуы керек.</a:t>
            </a:r>
            <a:endParaRPr lang="ru-RU" dirty="0" smtClean="0"/>
          </a:p>
          <a:p>
            <a:r>
              <a:rPr lang="kk-KZ" b="1" i="1" dirty="0" smtClean="0">
                <a:solidFill>
                  <a:srgbClr val="FFC000"/>
                </a:solidFill>
              </a:rPr>
              <a:t>Бейтараптық принципі</a:t>
            </a:r>
            <a:endParaRPr lang="ru-RU" b="1" dirty="0" smtClean="0">
              <a:solidFill>
                <a:srgbClr val="FFC000"/>
              </a:solidFill>
            </a:endParaRPr>
          </a:p>
          <a:p>
            <a:r>
              <a:rPr lang="kk-KZ" dirty="0" smtClean="0"/>
              <a:t>Қаржылық есептемеде беріліп отырған ақпарат сенімді болу үшін бұрмалаудан аулақ болуы тиіс.</a:t>
            </a:r>
            <a:endParaRPr lang="ru-RU" dirty="0" smtClean="0"/>
          </a:p>
          <a:p>
            <a:r>
              <a:rPr lang="kk-KZ" b="1" i="1" dirty="0" smtClean="0">
                <a:solidFill>
                  <a:srgbClr val="FFC000"/>
                </a:solidFill>
              </a:rPr>
              <a:t>Әділетті әрі тура көрсету принципі</a:t>
            </a:r>
            <a:endParaRPr lang="ru-RU" b="1" dirty="0" smtClean="0">
              <a:solidFill>
                <a:srgbClr val="FFC000"/>
              </a:solidFill>
            </a:endParaRPr>
          </a:p>
          <a:p>
            <a:r>
              <a:rPr lang="kk-KZ" dirty="0" smtClean="0"/>
              <a:t>Ұйымның қаржылық қорытынды есебі осы мәліметтерді пайдаланушылар қаржы жағдайы және ақша қаражаттарының қозғалысы туралы нақты әрі әділетті ақпараттармен қамтамасыз етуі қажет.</a:t>
            </a:r>
            <a:endParaRPr lang="ru-RU" dirty="0" smtClean="0"/>
          </a:p>
          <a:p>
            <a:r>
              <a:rPr lang="kk-KZ" b="1" i="1" dirty="0" smtClean="0">
                <a:solidFill>
                  <a:srgbClr val="FFC000"/>
                </a:solidFill>
              </a:rPr>
              <a:t>Толықтылық принципі</a:t>
            </a:r>
            <a:endParaRPr lang="ru-RU" b="1" dirty="0" smtClean="0">
              <a:solidFill>
                <a:srgbClr val="FFC000"/>
              </a:solidFill>
            </a:endParaRPr>
          </a:p>
          <a:p>
            <a:r>
              <a:rPr lang="kk-KZ" dirty="0" smtClean="0"/>
              <a:t>Ұйымның қаржылық қорытынды есебіндегі ақпараттық мәліметтер сенімді болу үшін толық болуды қажет етеді және шыққан шығынға қарай олар мәнді болуы қажет,</a:t>
            </a:r>
            <a:endParaRPr lang="ru-RU" dirty="0" smtClean="0"/>
          </a:p>
          <a:p>
            <a:r>
              <a:rPr lang="kk-KZ" b="1" i="1" dirty="0" smtClean="0">
                <a:solidFill>
                  <a:srgbClr val="FFC000"/>
                </a:solidFill>
              </a:rPr>
              <a:t>Дәйектілік принципі</a:t>
            </a:r>
            <a:endParaRPr lang="ru-RU" b="1" dirty="0" smtClean="0">
              <a:solidFill>
                <a:srgbClr val="FFC000"/>
              </a:solidFill>
            </a:endParaRPr>
          </a:p>
          <a:p>
            <a:r>
              <a:rPr lang="kk-KZ" dirty="0" smtClean="0"/>
              <a:t>Есеп саясаты бір есеп беру кезеңінен екінші кезеңге дәйекті болу керек.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31904"/>
          </a:xfrm>
        </p:spPr>
        <p:txBody>
          <a:bodyPr>
            <a:normAutofit/>
          </a:bodyPr>
          <a:lstStyle/>
          <a:p>
            <a:r>
              <a:rPr lang="kk-KZ" dirty="0" smtClean="0">
                <a:solidFill>
                  <a:srgbClr val="FFC000"/>
                </a:solidFill>
              </a:rPr>
              <a:t> </a:t>
            </a:r>
            <a:r>
              <a:rPr lang="kk-KZ" b="1" dirty="0" smtClean="0">
                <a:solidFill>
                  <a:srgbClr val="FFC000"/>
                </a:solidFill>
              </a:rPr>
              <a:t>Актив </a:t>
            </a:r>
            <a:r>
              <a:rPr lang="kk-KZ" dirty="0" smtClean="0"/>
              <a:t>-баланстың өндіріс процесінде шаруашылық қаражаттарының атқаратын міндеттеріне қарай олардың орналысуы мен  пайдаланылуы бойынша топтастырылған бөліг.</a:t>
            </a:r>
            <a:endParaRPr lang="ru-RU" dirty="0" smtClean="0"/>
          </a:p>
          <a:p>
            <a:r>
              <a:rPr lang="kk-KZ" b="1" dirty="0" smtClean="0">
                <a:solidFill>
                  <a:srgbClr val="FFC000"/>
                </a:solidFill>
              </a:rPr>
              <a:t>Міндеттемелер</a:t>
            </a:r>
            <a:r>
              <a:rPr lang="kk-KZ" dirty="0" smtClean="0"/>
              <a:t> – кәсіпорынның басқалардан уақытша несиеге, қарызға немесе басқадай алған берешектерін есептеуге, сондай-ақ өнім өндіру, тауарларды сату барысында жұмысшылар мен қызметкерлерге еңбекақы үшін берешек сомаларын, бюджетке және бюджеттен тыс мекемелерге қарыз сомаларын есептеуге арналған.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775920"/>
          </a:xfrm>
        </p:spPr>
        <p:txBody>
          <a:bodyPr>
            <a:normAutofit fontScale="85000" lnSpcReduction="20000"/>
          </a:bodyPr>
          <a:lstStyle/>
          <a:p>
            <a:r>
              <a:rPr lang="kk-KZ" b="1" dirty="0" smtClean="0">
                <a:solidFill>
                  <a:srgbClr val="FFC000"/>
                </a:solidFill>
              </a:rPr>
              <a:t>Капитал </a:t>
            </a:r>
            <a:r>
              <a:rPr lang="kk-KZ" dirty="0" smtClean="0"/>
              <a:t>– ұйымның өз меншігіндегі қаражатына есеп жүргізуге арналған.</a:t>
            </a:r>
            <a:endParaRPr lang="ru-RU" b="1" dirty="0" smtClean="0"/>
          </a:p>
          <a:p>
            <a:r>
              <a:rPr lang="kk-KZ" b="1" dirty="0" smtClean="0">
                <a:solidFill>
                  <a:srgbClr val="FFC000"/>
                </a:solidFill>
              </a:rPr>
              <a:t>Кірістер </a:t>
            </a:r>
            <a:r>
              <a:rPr lang="kk-KZ" dirty="0" smtClean="0"/>
              <a:t>– ұйымның негізгі және негізгі емес қызметтерден алатын кірістері, сондай-ақ сатылған тауарлардың қайтарылуын, сату шегерімін және баға шегерімін есептеуге арналған.</a:t>
            </a:r>
            <a:endParaRPr lang="ru-RU" b="1" dirty="0" smtClean="0"/>
          </a:p>
          <a:p>
            <a:r>
              <a:rPr lang="kk-KZ" b="1" dirty="0" smtClean="0">
                <a:solidFill>
                  <a:srgbClr val="FFC000"/>
                </a:solidFill>
              </a:rPr>
              <a:t>Шығыстар</a:t>
            </a:r>
            <a:r>
              <a:rPr lang="kk-KZ" dirty="0" smtClean="0"/>
              <a:t> –ұйымның сатылған тауарларының (атқарған жұмыстарының, қызметтерінің) өзіндік құны, тауарларды (жұмыстарды, қызметтерді)  сату бойынша шығындары есептеледі.</a:t>
            </a:r>
            <a:endParaRPr lang="ru-RU" b="1" dirty="0" smtClean="0"/>
          </a:p>
          <a:p>
            <a:r>
              <a:rPr lang="kk-KZ" dirty="0" smtClean="0"/>
              <a:t>Есеп объектілерін жалпылама екі топқа бөлуге болады:</a:t>
            </a:r>
            <a:endParaRPr lang="ru-RU" b="1" dirty="0" smtClean="0"/>
          </a:p>
          <a:p>
            <a:pPr lvl="0"/>
            <a:r>
              <a:rPr lang="kk-KZ" dirty="0" smtClean="0"/>
              <a:t>шаруашылық қызметті жүргізуді қамтамасыз ету объектілері;</a:t>
            </a:r>
            <a:endParaRPr lang="ru-RU" b="1" dirty="0" smtClean="0"/>
          </a:p>
          <a:p>
            <a:pPr lvl="0"/>
            <a:r>
              <a:rPr lang="kk-KZ" dirty="0" smtClean="0"/>
              <a:t>шаруашылық қызметті құрушы объектілер.</a:t>
            </a:r>
            <a:endParaRPr lang="ru-RU" b="1" dirty="0" smtClean="0"/>
          </a:p>
          <a:p>
            <a:r>
              <a:rPr lang="kk-KZ" dirty="0" smtClean="0">
                <a:solidFill>
                  <a:srgbClr val="FFC000"/>
                </a:solidFill>
              </a:rPr>
              <a:t>Алғашқы есеп- </a:t>
            </a:r>
            <a:r>
              <a:rPr lang="kk-KZ" dirty="0" smtClean="0"/>
              <a:t>есеп процесінің бөлімі ретінде ұйымдастыру объектілерін және жұмыс эементтерін анықтап, ұйымдастыружұмысының</a:t>
            </a:r>
            <a:endParaRPr lang="ru-RU" b="1" dirty="0" smtClean="0"/>
          </a:p>
          <a:p>
            <a:r>
              <a:rPr lang="kk-KZ" dirty="0" smtClean="0"/>
              <a:t>Жиынтығына сипаттама береді.</a:t>
            </a: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1.  Бухгалтерлік есептің концептуалдық негізі</a:t>
            </a:r>
            <a:endParaRPr lang="ru-RU" b="1" dirty="0" smtClean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2.Бухгалтерлік есептің негізін қалаушы қағидалар</a:t>
            </a:r>
            <a:endParaRPr lang="ru-RU" b="1" dirty="0" smtClean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3.Қаржылық есептілік элементтері және бухгалтерлік есеп объектілері</a:t>
            </a:r>
            <a:endParaRPr lang="ru-RU" b="1" dirty="0" smtClean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514432"/>
          </a:xfrm>
        </p:spPr>
        <p:txBody>
          <a:bodyPr>
            <a:noAutofit/>
          </a:bodyPr>
          <a:lstStyle/>
          <a:p>
            <a:pPr algn="ctr"/>
            <a:r>
              <a:rPr lang="kk-KZ" sz="20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Қаржылық есеп  беру концепциялары шешім қабылдау үдерісінде көрсетілген бухгалтерлік ақпараттардың қажеттілігін анықтайды және оны бекітеді. </a:t>
            </a:r>
            <a:br>
              <a:rPr lang="kk-KZ" sz="20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Есеп /концепциясын/ жалпы және жеке деп екі түрге бөлуге болады.</a:t>
            </a:r>
            <a:endParaRPr lang="ru-RU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жалпы тұжырымдама /концепция/ бұл бірнеше елдің бухгалтерлік есеп туралы көзқарасын білдіреді;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0" algn="ctr"/>
            <a:r>
              <a:rPr lang="kk-KZ" dirty="0" smtClean="0"/>
              <a:t>жеке тұжырымдама /концепция/ тек қана бір елдің өз ішіндегі жүргізілетін бухгалтерлік есеп туралы көзқарасын білдіреді.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7859216" cy="4434840"/>
          </a:xfrm>
        </p:spPr>
        <p:txBody>
          <a:bodyPr>
            <a:normAutofit/>
          </a:bodyPr>
          <a:lstStyle/>
          <a:p>
            <a:pPr algn="ctr"/>
            <a:r>
              <a:rPr lang="kk-KZ" sz="3200" dirty="0" smtClean="0">
                <a:solidFill>
                  <a:srgbClr val="FFFF00"/>
                </a:solidFill>
              </a:rPr>
              <a:t>Тұжырымдамалар /концепциялар/ </a:t>
            </a:r>
            <a:r>
              <a:rPr lang="kk-KZ" sz="2800" dirty="0" smtClean="0">
                <a:solidFill>
                  <a:schemeClr val="bg1"/>
                </a:solidFill>
              </a:rPr>
              <a:t>халықаралық бухгалтерлік есеп және қаржылық есеп беру стандартында қарастырылған бухгалтерлік есеп принциптері, есеп саясаттары, есеп берулер негізінде құрастырылады. </a:t>
            </a:r>
            <a:endParaRPr lang="ru-RU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3228968"/>
          </a:xfrm>
        </p:spPr>
        <p:txBody>
          <a:bodyPr>
            <a:normAutofit/>
          </a:bodyPr>
          <a:lstStyle/>
          <a:p>
            <a:pPr algn="just"/>
            <a:r>
              <a:rPr lang="kk-KZ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Қазіргі таңда бухгалтерлік есептің әлемдік теориясында, сондай-ақ тәжірибесінде екі негізгі. </a:t>
            </a:r>
            <a:br>
              <a:rPr lang="kk-KZ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2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Жалпы деп </a:t>
            </a:r>
            <a:r>
              <a:rPr lang="kk-KZ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аталатын континенттік /европалық/ және америкалық тұжырымдама /концепция/  қатар жүргізіліп келеді.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/>
          <a:lstStyle/>
          <a:p>
            <a:r>
              <a:rPr lang="kk-KZ" dirty="0" smtClean="0">
                <a:solidFill>
                  <a:schemeClr val="bg1"/>
                </a:solidFill>
              </a:rPr>
              <a:t>Бухгалтерлік есептің континенттік /европалық/ тұжырымдамасы  /концепциясы/  кәсіпорынның жұмысына мемлекеттің ықпал етуімен, араласуымен түсіндіріледі. Бұл бойынша сол елдегі қызмет атқаратын барлық ұйымдар мемлекет бекіткен шоттар жоспары және басқа да нормативті құжаттар бойынша жұмыс істеуі тиіс. 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>
            <a:normAutofit/>
          </a:bodyPr>
          <a:lstStyle/>
          <a:p>
            <a:pPr algn="just"/>
            <a:r>
              <a:rPr lang="kk-KZ" dirty="0" smtClean="0">
                <a:solidFill>
                  <a:schemeClr val="bg1"/>
                </a:solidFill>
              </a:rPr>
              <a:t>Әрбір ел өзінің бухгалтерлік есебін / континенттік /европалық/ немесе Америкалық тұжырымдама  /концепция/ бойынша жүгізгендігі мүмкін екендігі анықталады. Біздің еліміздегі ұйымдардағы бухгалтерлік есеп Кеңес Одағы тұсында континенттік /европалық/ тұжырымдама  /концепция/ бойынша жүргізгендігі белгілі. </a:t>
            </a:r>
            <a:r>
              <a:rPr lang="kk-KZ" dirty="0" smtClean="0">
                <a:solidFill>
                  <a:srgbClr val="FF0000"/>
                </a:solidFill>
              </a:rPr>
              <a:t>Бүгінгі күннің өзінде осы қалыптасып қалған модель өз күшін жоймай келеді. Яғни барлық кәсіпорындардың есеп жұмысы мемлекеттің басшылығымен салық органның қажеттілігін қанағаттандыру мақсатында  жасалынып отырылады.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703912"/>
          </a:xfrm>
        </p:spPr>
        <p:txBody>
          <a:bodyPr>
            <a:normAutofit/>
          </a:bodyPr>
          <a:lstStyle/>
          <a:p>
            <a:r>
              <a:rPr lang="kk-KZ" dirty="0" smtClean="0"/>
              <a:t>Біздің еліміз халықаралық бухгалтерлік есеп стандарттарына көшуге бетбұрыс жасап 2003 жылдан бастап еліміздегі ірі кәсіпорындар өз есептерін  халықаралық стандарттың талаптарына сай етіп жүргізу керектігін қабылдады. </a:t>
            </a:r>
          </a:p>
          <a:p>
            <a:r>
              <a:rPr lang="kk-KZ" dirty="0" smtClean="0">
                <a:solidFill>
                  <a:srgbClr val="FFC000"/>
                </a:solidFill>
              </a:rPr>
              <a:t>Біріншіден</a:t>
            </a:r>
            <a:r>
              <a:rPr lang="kk-KZ" dirty="0" smtClean="0"/>
              <a:t> – осы тұрғыдан, </a:t>
            </a:r>
          </a:p>
          <a:p>
            <a:r>
              <a:rPr lang="kk-KZ" dirty="0" smtClean="0">
                <a:solidFill>
                  <a:srgbClr val="FFC000"/>
                </a:solidFill>
              </a:rPr>
              <a:t>ал екіншіден </a:t>
            </a:r>
            <a:r>
              <a:rPr lang="kk-KZ" dirty="0" smtClean="0"/>
              <a:t>– елдегі қазіргі экономикалық жағдайға сәйкес болса керек, еліміздегі кейбір ұйымдардың қаржылық есеп берулері соңғы кездері қаржы салымшыларын /инвесторларды/ ақпараттық мәліметтермен қамтамасыз етуге негізделіп жасалып отыр.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 Кез келген ғылымның, соның ішінде бухгалтерлік есептің өз принципі болуы заңдылық. Латын тілінен аударғанда принцип – бастамасы, негізі деген түсінікті білдіреді.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103</TotalTime>
  <Words>795</Words>
  <Application>Microsoft Office PowerPoint</Application>
  <PresentationFormat>Экран (4:3)</PresentationFormat>
  <Paragraphs>66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Поток</vt:lpstr>
      <vt:lpstr>   2-тақырып.   Бухгалтерлік есептің  концепциялары   </vt:lpstr>
      <vt:lpstr>Презентация PowerPoint</vt:lpstr>
      <vt:lpstr> Қаржылық есеп  беру концепциялары шешім қабылдау үдерісінде көрсетілген бухгалтерлік ақпараттардың қажеттілігін анықтайды және оны бекітеді.  Есеп /концепциясын/ жалпы және жеке деп екі түрге бөлуге болады.</vt:lpstr>
      <vt:lpstr>Презентация PowerPoint</vt:lpstr>
      <vt:lpstr>Қазіргі таңда бухгалтерлік есептің әлемдік теориясында, сондай-ақ тәжірибесінде екі негізгі.  Жалпы деп аталатын континенттік /европалық/ және америкалық тұжырымдама /концепция/  қатар жүргізіліп келеді.</vt:lpstr>
      <vt:lpstr>Презентация PowerPoint</vt:lpstr>
      <vt:lpstr>Презентация PowerPoint</vt:lpstr>
      <vt:lpstr>Презентация PowerPoint</vt:lpstr>
      <vt:lpstr>Презентация PowerPoint</vt:lpstr>
      <vt:lpstr> Қазақстан Республикасының бухгалтерлік есеп стандарттарында бухгалтерлік есептің мына төмендегідей принципі анықталған:</vt:lpstr>
      <vt:lpstr> Түсініктілік принципі</vt:lpstr>
      <vt:lpstr>Маңыздылық принципі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2-тақырып.   Бухгалтерлік есептің  концепциялары   </dc:title>
  <dc:creator>Пользователь</dc:creator>
  <cp:lastModifiedBy>admin</cp:lastModifiedBy>
  <cp:revision>9</cp:revision>
  <dcterms:created xsi:type="dcterms:W3CDTF">2021-09-05T17:11:41Z</dcterms:created>
  <dcterms:modified xsi:type="dcterms:W3CDTF">2021-09-06T07:49:14Z</dcterms:modified>
</cp:coreProperties>
</file>